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107"/>
  </p:notesMasterIdLst>
  <p:sldIdLst>
    <p:sldId id="256" r:id="rId2"/>
    <p:sldId id="403" r:id="rId3"/>
    <p:sldId id="471" r:id="rId4"/>
    <p:sldId id="579" r:id="rId5"/>
    <p:sldId id="563" r:id="rId6"/>
    <p:sldId id="629" r:id="rId7"/>
    <p:sldId id="664" r:id="rId8"/>
    <p:sldId id="564" r:id="rId9"/>
    <p:sldId id="574" r:id="rId10"/>
    <p:sldId id="565" r:id="rId11"/>
    <p:sldId id="566" r:id="rId12"/>
    <p:sldId id="499" r:id="rId13"/>
    <p:sldId id="508" r:id="rId14"/>
    <p:sldId id="520" r:id="rId15"/>
    <p:sldId id="575" r:id="rId16"/>
    <p:sldId id="557" r:id="rId17"/>
    <p:sldId id="666" r:id="rId18"/>
    <p:sldId id="667" r:id="rId19"/>
    <p:sldId id="668" r:id="rId20"/>
    <p:sldId id="669" r:id="rId21"/>
    <p:sldId id="670" r:id="rId22"/>
    <p:sldId id="569" r:id="rId23"/>
    <p:sldId id="671" r:id="rId24"/>
    <p:sldId id="584" r:id="rId25"/>
    <p:sldId id="509" r:id="rId26"/>
    <p:sldId id="662" r:id="rId27"/>
    <p:sldId id="578" r:id="rId28"/>
    <p:sldId id="510" r:id="rId29"/>
    <p:sldId id="663" r:id="rId30"/>
    <p:sldId id="549" r:id="rId31"/>
    <p:sldId id="577" r:id="rId32"/>
    <p:sldId id="572" r:id="rId33"/>
    <p:sldId id="583" r:id="rId34"/>
    <p:sldId id="598" r:id="rId35"/>
    <p:sldId id="587" r:id="rId36"/>
    <p:sldId id="591" r:id="rId37"/>
    <p:sldId id="590" r:id="rId38"/>
    <p:sldId id="588" r:id="rId39"/>
    <p:sldId id="589" r:id="rId40"/>
    <p:sldId id="639" r:id="rId41"/>
    <p:sldId id="592" r:id="rId42"/>
    <p:sldId id="594" r:id="rId43"/>
    <p:sldId id="593" r:id="rId44"/>
    <p:sldId id="596" r:id="rId45"/>
    <p:sldId id="597" r:id="rId46"/>
    <p:sldId id="585" r:id="rId47"/>
    <p:sldId id="582" r:id="rId48"/>
    <p:sldId id="551" r:id="rId49"/>
    <p:sldId id="552" r:id="rId50"/>
    <p:sldId id="599" r:id="rId51"/>
    <p:sldId id="600" r:id="rId52"/>
    <p:sldId id="601" r:id="rId53"/>
    <p:sldId id="553" r:id="rId54"/>
    <p:sldId id="602" r:id="rId55"/>
    <p:sldId id="603" r:id="rId56"/>
    <p:sldId id="604" r:id="rId57"/>
    <p:sldId id="606" r:id="rId58"/>
    <p:sldId id="610" r:id="rId59"/>
    <p:sldId id="611" r:id="rId60"/>
    <p:sldId id="612" r:id="rId61"/>
    <p:sldId id="613" r:id="rId62"/>
    <p:sldId id="632" r:id="rId63"/>
    <p:sldId id="634" r:id="rId64"/>
    <p:sldId id="635" r:id="rId65"/>
    <p:sldId id="636" r:id="rId66"/>
    <p:sldId id="630" r:id="rId67"/>
    <p:sldId id="637" r:id="rId68"/>
    <p:sldId id="638" r:id="rId69"/>
    <p:sldId id="609" r:id="rId70"/>
    <p:sldId id="607" r:id="rId71"/>
    <p:sldId id="640" r:id="rId72"/>
    <p:sldId id="641" r:id="rId73"/>
    <p:sldId id="614" r:id="rId74"/>
    <p:sldId id="615" r:id="rId75"/>
    <p:sldId id="616" r:id="rId76"/>
    <p:sldId id="617" r:id="rId77"/>
    <p:sldId id="619" r:id="rId78"/>
    <p:sldId id="642" r:id="rId79"/>
    <p:sldId id="644" r:id="rId80"/>
    <p:sldId id="643" r:id="rId81"/>
    <p:sldId id="567" r:id="rId82"/>
    <p:sldId id="645" r:id="rId83"/>
    <p:sldId id="646" r:id="rId84"/>
    <p:sldId id="649" r:id="rId85"/>
    <p:sldId id="650" r:id="rId86"/>
    <p:sldId id="651" r:id="rId87"/>
    <p:sldId id="652" r:id="rId88"/>
    <p:sldId id="653" r:id="rId89"/>
    <p:sldId id="648" r:id="rId90"/>
    <p:sldId id="654" r:id="rId91"/>
    <p:sldId id="655" r:id="rId92"/>
    <p:sldId id="656" r:id="rId93"/>
    <p:sldId id="660" r:id="rId94"/>
    <p:sldId id="661" r:id="rId95"/>
    <p:sldId id="621" r:id="rId96"/>
    <p:sldId id="622" r:id="rId97"/>
    <p:sldId id="623" r:id="rId98"/>
    <p:sldId id="624" r:id="rId99"/>
    <p:sldId id="530" r:id="rId100"/>
    <p:sldId id="536" r:id="rId101"/>
    <p:sldId id="535" r:id="rId102"/>
    <p:sldId id="538" r:id="rId103"/>
    <p:sldId id="540" r:id="rId104"/>
    <p:sldId id="541" r:id="rId105"/>
    <p:sldId id="550" r:id="rId106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471"/>
            <p14:sldId id="579"/>
            <p14:sldId id="563"/>
            <p14:sldId id="629"/>
            <p14:sldId id="664"/>
            <p14:sldId id="564"/>
            <p14:sldId id="574"/>
            <p14:sldId id="565"/>
            <p14:sldId id="566"/>
            <p14:sldId id="499"/>
            <p14:sldId id="508"/>
            <p14:sldId id="520"/>
            <p14:sldId id="575"/>
            <p14:sldId id="557"/>
            <p14:sldId id="666"/>
            <p14:sldId id="667"/>
            <p14:sldId id="668"/>
            <p14:sldId id="669"/>
            <p14:sldId id="670"/>
            <p14:sldId id="569"/>
            <p14:sldId id="671"/>
            <p14:sldId id="584"/>
            <p14:sldId id="509"/>
            <p14:sldId id="662"/>
            <p14:sldId id="578"/>
            <p14:sldId id="510"/>
            <p14:sldId id="663"/>
            <p14:sldId id="549"/>
            <p14:sldId id="577"/>
            <p14:sldId id="572"/>
            <p14:sldId id="583"/>
            <p14:sldId id="598"/>
            <p14:sldId id="587"/>
            <p14:sldId id="591"/>
            <p14:sldId id="590"/>
            <p14:sldId id="588"/>
            <p14:sldId id="589"/>
            <p14:sldId id="639"/>
            <p14:sldId id="592"/>
            <p14:sldId id="594"/>
            <p14:sldId id="593"/>
            <p14:sldId id="596"/>
            <p14:sldId id="597"/>
            <p14:sldId id="585"/>
            <p14:sldId id="582"/>
            <p14:sldId id="551"/>
            <p14:sldId id="552"/>
            <p14:sldId id="599"/>
            <p14:sldId id="600"/>
            <p14:sldId id="601"/>
            <p14:sldId id="553"/>
            <p14:sldId id="602"/>
            <p14:sldId id="603"/>
            <p14:sldId id="604"/>
            <p14:sldId id="606"/>
            <p14:sldId id="610"/>
            <p14:sldId id="611"/>
            <p14:sldId id="612"/>
            <p14:sldId id="613"/>
            <p14:sldId id="632"/>
            <p14:sldId id="634"/>
            <p14:sldId id="635"/>
            <p14:sldId id="636"/>
            <p14:sldId id="630"/>
            <p14:sldId id="637"/>
            <p14:sldId id="638"/>
            <p14:sldId id="609"/>
            <p14:sldId id="607"/>
            <p14:sldId id="640"/>
            <p14:sldId id="641"/>
            <p14:sldId id="614"/>
            <p14:sldId id="615"/>
            <p14:sldId id="616"/>
            <p14:sldId id="617"/>
            <p14:sldId id="619"/>
            <p14:sldId id="642"/>
            <p14:sldId id="644"/>
            <p14:sldId id="643"/>
            <p14:sldId id="567"/>
            <p14:sldId id="645"/>
            <p14:sldId id="646"/>
            <p14:sldId id="649"/>
            <p14:sldId id="650"/>
            <p14:sldId id="651"/>
            <p14:sldId id="652"/>
            <p14:sldId id="653"/>
            <p14:sldId id="648"/>
            <p14:sldId id="654"/>
            <p14:sldId id="655"/>
            <p14:sldId id="656"/>
            <p14:sldId id="660"/>
            <p14:sldId id="661"/>
            <p14:sldId id="621"/>
            <p14:sldId id="622"/>
            <p14:sldId id="623"/>
            <p14:sldId id="624"/>
            <p14:sldId id="530"/>
            <p14:sldId id="536"/>
            <p14:sldId id="535"/>
            <p14:sldId id="538"/>
            <p14:sldId id="540"/>
            <p14:sldId id="541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5AB88F"/>
    <a:srgbClr val="CA9FC9"/>
    <a:srgbClr val="41719C"/>
    <a:srgbClr val="B04532"/>
    <a:srgbClr val="9E60B8"/>
    <a:srgbClr val="931621"/>
    <a:srgbClr val="EF7D1D"/>
    <a:srgbClr val="B58900"/>
    <a:srgbClr val="D2B6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63"/>
    <p:restoredTop sz="90802" autoAdjust="0"/>
  </p:normalViewPr>
  <p:slideViewPr>
    <p:cSldViewPr snapToGrid="0" snapToObjects="1">
      <p:cViewPr varScale="1">
        <p:scale>
          <a:sx n="127" d="100"/>
          <a:sy n="127" d="100"/>
        </p:scale>
        <p:origin x="192" y="35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presProps" Target="pres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viewProps" Target="view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26.08.18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1997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52020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339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6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41775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1388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8/26/18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566E4A1-F973-9F42-9619-95728823FE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23" t="10331" r="14585"/>
          <a:stretch/>
        </p:blipFill>
        <p:spPr>
          <a:xfrm>
            <a:off x="11162" y="0"/>
            <a:ext cx="9883675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735" y="0"/>
            <a:ext cx="9906000" cy="6077037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13804" y="206679"/>
            <a:ext cx="9905999" cy="3715174"/>
            <a:chOff x="-312235" y="-36785"/>
            <a:chExt cx="9905999" cy="3715174"/>
          </a:xfrm>
        </p:grpSpPr>
        <p:sp>
          <p:nvSpPr>
            <p:cNvPr id="3" name="Rechteck 2"/>
            <p:cNvSpPr/>
            <p:nvPr/>
          </p:nvSpPr>
          <p:spPr>
            <a:xfrm>
              <a:off x="-312235" y="1017974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40404" y="3062836"/>
              <a:ext cx="5976849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für Java-Anwendungen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0404" y="822872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Java User Group HH | August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517301" y="4212545"/>
            <a:ext cx="4849501" cy="600615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bit.ly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jughh-graphql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York Times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68036962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BEER_RATING_APP_QUERY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BEER_RATING_APP_QUERY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481584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Ergebnis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(wird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ggf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mehrfach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aufgerufen)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{({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Typ-sichere Verwendung</a:t>
            </a:r>
          </a:p>
        </p:txBody>
      </p:sp>
      <p:sp>
        <p:nvSpPr>
          <p:cNvPr id="4" name="Rechteck 3"/>
          <p:cNvSpPr/>
          <p:nvPr/>
        </p:nvSpPr>
        <p:spPr>
          <a:xfrm>
            <a:off x="1990726" y="1766842"/>
            <a:ext cx="852030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bier</a:t>
            </a:r>
            <a:r>
              <a:rPr lang="de-DE" sz="1625" dirty="0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 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// . . .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</a:rPr>
              <a:t>.biere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 Verwendung der Komponente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BE78892-5A32-3E43-87E7-45E1A84FD87A}"/>
              </a:ext>
            </a:extLst>
          </p:cNvPr>
          <p:cNvSpPr txBox="1"/>
          <p:nvPr/>
        </p:nvSpPr>
        <p:spPr>
          <a:xfrm>
            <a:off x="6981217" y="4868438"/>
            <a:ext cx="1919591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Compile</a:t>
            </a:r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 Fehler!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39613FCB-E9C3-8042-A0AA-0233C95C7AD7}"/>
              </a:ext>
            </a:extLst>
          </p:cNvPr>
          <p:cNvCxnSpPr>
            <a:cxnSpLocks/>
          </p:cNvCxnSpPr>
          <p:nvPr/>
        </p:nvCxnSpPr>
        <p:spPr>
          <a:xfrm flipH="1" flipV="1">
            <a:off x="8015592" y="3320143"/>
            <a:ext cx="43773" cy="154829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AA68EE8F-44FC-D248-9E75-A88245697102}"/>
              </a:ext>
            </a:extLst>
          </p:cNvPr>
          <p:cNvCxnSpPr>
            <a:cxnSpLocks/>
          </p:cNvCxnSpPr>
          <p:nvPr/>
        </p:nvCxnSpPr>
        <p:spPr>
          <a:xfrm flipH="1" flipV="1">
            <a:off x="6650478" y="4318231"/>
            <a:ext cx="1408887" cy="55020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13363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A5824894-A109-AD41-8E23-69DA90A806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23" t="10331" r="14585"/>
          <a:stretch/>
        </p:blipFill>
        <p:spPr>
          <a:xfrm>
            <a:off x="11162" y="0"/>
            <a:ext cx="9883675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897132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1268271" y="4282633"/>
            <a:ext cx="7369459" cy="104172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Beispiel-Code: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bit.ly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jughh-graphql-example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bit.ly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jughh-graphql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Twitter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6E54EE9-17BA-9143-8294-4EB8D75E3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737" y="1011271"/>
            <a:ext cx="7366000" cy="40767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D9DAD7D4-2BCE-FA40-9390-CCFFFBB91D81}"/>
              </a:ext>
            </a:extLst>
          </p:cNvPr>
          <p:cNvSpPr/>
          <p:nvPr/>
        </p:nvSpPr>
        <p:spPr>
          <a:xfrm>
            <a:off x="1954180" y="5087971"/>
            <a:ext cx="69690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tgvashworth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/862049341472522240</a:t>
            </a:r>
          </a:p>
        </p:txBody>
      </p:sp>
    </p:spTree>
    <p:extLst>
      <p:ext uri="{BB962C8B-B14F-4D97-AF65-F5344CB8AC3E}">
        <p14:creationId xmlns:p14="http://schemas.microsoft.com/office/powerpoint/2010/main" val="2670732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praktisch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Source-Code: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jughh-graphql-example</a:t>
            </a:r>
            <a:endParaRPr lang="de-DE" sz="1600" cap="none" spc="100" dirty="0">
              <a:solidFill>
                <a:srgbClr val="FF0000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3A32240-DA0F-B74C-B9B4-072A6E619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VS Code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FEDB066-EF0E-0045-AEDA-8ABC480F2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5118" y="255195"/>
            <a:ext cx="5215764" cy="4508726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839899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Vergleich mit REST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</p:spTree>
    <p:extLst>
      <p:ext uri="{BB962C8B-B14F-4D97-AF65-F5344CB8AC3E}">
        <p14:creationId xmlns:p14="http://schemas.microsoft.com/office/powerpoint/2010/main" val="5385351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BeerAdvisor</a:t>
            </a:r>
            <a:r>
              <a:rPr lang="de-DE" dirty="0"/>
              <a:t> </a:t>
            </a:r>
            <a:r>
              <a:rPr lang="de-DE" dirty="0" err="1"/>
              <a:t>Domaine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"Domain-Model"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8A50C17-C267-7C42-AE0F-DD7612FA0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828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 (und vermutlich diversen Prinzipien zuwiderlaufend)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54E1D08-4003-6849-9C31-BE4EC4D0F1FE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D9447AEA-E327-384B-863F-A6A6C21E3B7D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952A52E-7F6C-F84E-9440-06694C2D6A7F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CF2538C-B508-6F43-9883-80FBA744C928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F15885D6-949F-8045-99D3-F26066256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105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Pro Entität (</a:t>
            </a:r>
            <a:r>
              <a:rPr lang="de-DE" sz="1800" b="0" dirty="0" err="1">
                <a:solidFill>
                  <a:srgbClr val="36544F"/>
                </a:solidFill>
              </a:rPr>
              <a:t>Resource</a:t>
            </a:r>
            <a:r>
              <a:rPr lang="de-DE" sz="1800" b="0" dirty="0">
                <a:solidFill>
                  <a:srgbClr val="36544F"/>
                </a:solidFill>
              </a:rPr>
              <a:t>) eine Abfrage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Zurückgeliefert wird immer komplette </a:t>
            </a:r>
            <a:r>
              <a:rPr lang="de-DE" sz="1800" b="0" dirty="0" err="1">
                <a:solidFill>
                  <a:srgbClr val="36544F"/>
                </a:solidFill>
              </a:rPr>
              <a:t>Resource</a:t>
            </a:r>
            <a:endParaRPr lang="de-DE" sz="1800" b="0" dirty="0">
              <a:solidFill>
                <a:srgbClr val="36544F"/>
              </a:solidFill>
            </a:endParaRPr>
          </a:p>
          <a:p>
            <a:r>
              <a:rPr lang="de-DE" sz="1800" b="0" dirty="0">
                <a:solidFill>
                  <a:srgbClr val="36544F"/>
                </a:solidFill>
              </a:rPr>
              <a:t>Keine Gesamt-Sicht auf </a:t>
            </a:r>
            <a:r>
              <a:rPr lang="de-DE" sz="1800" b="0" dirty="0" err="1">
                <a:solidFill>
                  <a:srgbClr val="36544F"/>
                </a:solidFill>
              </a:rPr>
              <a:t>Domaine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7579FA-2200-9940-A164-229C2D22C34C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EA9B30-84A8-1A46-93ED-49B4ADCC4002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1AACEAA-2BC8-C841-A9F1-25F458BD51B9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BA482-B630-BF48-8706-BCB31CCCB3D6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7FE15650-DC6E-4E40-8FE5-9B8726BDD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017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464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GraphQL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84696" y="1803034"/>
            <a:ext cx="436201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"R1")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667069" y="5337898"/>
            <a:ext cx="49763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73A5392-3211-6548-9CCC-119F6A60F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8185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GraphQL</a:t>
            </a:r>
            <a:endParaRPr lang="de-DE" dirty="0"/>
          </a:p>
          <a:p>
            <a:r>
              <a:rPr lang="de-DE" sz="1800" b="0" dirty="0">
                <a:solidFill>
                  <a:srgbClr val="36544F"/>
                </a:solidFill>
              </a:rPr>
              <a:t>Beliebige Abfragen über </a:t>
            </a:r>
            <a:r>
              <a:rPr lang="de-DE" sz="1800" b="0" dirty="0" err="1">
                <a:solidFill>
                  <a:srgbClr val="36544F"/>
                </a:solidFill>
              </a:rPr>
              <a:t>veröffentliches</a:t>
            </a:r>
            <a:r>
              <a:rPr lang="de-DE" sz="1800" b="0" dirty="0">
                <a:solidFill>
                  <a:srgbClr val="36544F"/>
                </a:solidFill>
              </a:rPr>
              <a:t> Domain Model / API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Kein Widerspruch zu REST, kann als Ergänzung genutzt werden</a:t>
            </a:r>
          </a:p>
          <a:p>
            <a:pPr lvl="1"/>
            <a:r>
              <a:rPr lang="de-DE" sz="1800" dirty="0"/>
              <a:t>z.B. Login oder File Upload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667069" y="5337898"/>
            <a:ext cx="49763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5706CFE-2E86-2449-80DE-38BC6C59E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7173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Viele unterschiedliche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-Cases, die unterschiedliche Daten benötigen</a:t>
            </a:r>
          </a:p>
          <a:p>
            <a:pPr lvl="1"/>
            <a:r>
              <a:rPr lang="de-DE" dirty="0">
                <a:latin typeface="Source Sans Pro" panose="020B0503030403020204" pitchFamily="34" charset="77"/>
              </a:rPr>
              <a:t>Unterschiedliche Ansichten im Frontend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Unterschiedliche Clients</a:t>
            </a:r>
          </a:p>
          <a:p>
            <a:pPr lvl="1"/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Einheitliche Gesamt-Sicht auf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Domaine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erwünscht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Typ-sichere API erfordert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Im Gegensatz zu REST (mehr) standardisiert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745010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>
                <a:solidFill>
                  <a:srgbClr val="36544F"/>
                </a:solidFill>
              </a:rPr>
              <a:t>Gateway für Frontend zu mehreren </a:t>
            </a:r>
            <a:r>
              <a:rPr lang="de-DE" b="0" dirty="0" err="1">
                <a:solidFill>
                  <a:srgbClr val="36544F"/>
                </a:solidFill>
              </a:rPr>
              <a:t>Backends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E9DC320-C494-3B4A-9A15-AD99ACEAB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7881" y="1706480"/>
            <a:ext cx="7570238" cy="488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6171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166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6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Variablen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869F5FD-BB02-7E4B-B125-D7BB3ACA7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332" y="2774286"/>
            <a:ext cx="4650533" cy="369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94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472882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einzelner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http://localhost:9000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/graphql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Frydenlund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Grieskirchner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Tuborg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"Baltic Tripple"},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"Viktoria Bier"}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57136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IDEA HTTP Client Editor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C66A984-2202-1643-BF32-AE482E283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824" y="1974205"/>
            <a:ext cx="5785279" cy="459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6683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Antwort vom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 HTTP 200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(JSON-)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drei Feldern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Could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not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ID 123",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locations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extensions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. . . 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68823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565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7454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Built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String,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Float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Boolean, ID,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Enum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93656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references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other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1770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29850" y="5834497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(List/Array)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26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2798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facebook.github.io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38128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ID!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9366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(Query)</a:t>
            </a:r>
          </a:p>
          <a:p>
            <a:pPr>
              <a:lnSpc>
                <a:spcPct val="120000"/>
              </a:lnSpc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ID!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69394" y="19882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20F03547-1169-AA45-931A-436E5B3B853E}"/>
              </a:ext>
            </a:extLst>
          </p:cNvPr>
          <p:cNvSpPr/>
          <p:nvPr/>
        </p:nvSpPr>
        <p:spPr>
          <a:xfrm>
            <a:off x="369394" y="2519848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CC9A44EC-785B-4C44-BA82-476B94FD465C}"/>
              </a:ext>
            </a:extLst>
          </p:cNvPr>
          <p:cNvCxnSpPr>
            <a:cxnSpLocks/>
          </p:cNvCxnSpPr>
          <p:nvPr/>
        </p:nvCxnSpPr>
        <p:spPr>
          <a:xfrm flipH="1">
            <a:off x="1659988" y="2699412"/>
            <a:ext cx="123795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1CBD8A61-CB18-B740-9F64-B0AB6118C29F}"/>
              </a:ext>
            </a:extLst>
          </p:cNvPr>
          <p:cNvCxnSpPr>
            <a:cxnSpLocks/>
          </p:cNvCxnSpPr>
          <p:nvPr/>
        </p:nvCxnSpPr>
        <p:spPr>
          <a:xfrm flipH="1">
            <a:off x="1704821" y="2519848"/>
            <a:ext cx="1237956" cy="17956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01398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93558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Mutation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7BC6049-58C4-6046-B5AF-F5E258A7ED8B}"/>
              </a:ext>
            </a:extLst>
          </p:cNvPr>
          <p:cNvSpPr/>
          <p:nvPr/>
        </p:nvSpPr>
        <p:spPr>
          <a:xfrm>
            <a:off x="331294" y="4413973"/>
            <a:ext cx="292302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Input-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 Semibold" charset="0"/>
              </a:rPr>
              <a:t>(für komplexe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 Semibold" charset="0"/>
              </a:rPr>
              <a:t>Argumente)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7F0AE11D-624B-5C4C-BF5D-B5DE6AE44C2E}"/>
              </a:ext>
            </a:extLst>
          </p:cNvPr>
          <p:cNvCxnSpPr>
            <a:cxnSpLocks/>
          </p:cNvCxnSpPr>
          <p:nvPr/>
        </p:nvCxnSpPr>
        <p:spPr>
          <a:xfrm flipH="1">
            <a:off x="1689100" y="4593537"/>
            <a:ext cx="1170745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E55FE117-C2A9-B14A-8AEA-471E9C5C8566}"/>
              </a:ext>
            </a:extLst>
          </p:cNvPr>
          <p:cNvCxnSpPr>
            <a:cxnSpLocks/>
          </p:cNvCxnSpPr>
          <p:nvPr/>
        </p:nvCxnSpPr>
        <p:spPr>
          <a:xfrm flipV="1">
            <a:off x="4673600" y="3959364"/>
            <a:ext cx="1905000" cy="454609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5355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Mutation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57881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597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18229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Evolution: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nur eine Version der API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kann abwärtskompatibel verändert werden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neue Typen, neue Felder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Felder und Typen können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08661AC-6600-1643-961D-B7CBED6789D3}"/>
              </a:ext>
            </a:extLst>
          </p:cNvPr>
          <p:cNvSpPr txBox="1"/>
          <p:nvPr/>
        </p:nvSpPr>
        <p:spPr>
          <a:xfrm>
            <a:off x="305894" y="4082405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62AE13E-2E1D-3243-8266-76C54548F35C}"/>
              </a:ext>
            </a:extLst>
          </p:cNvPr>
          <p:cNvSpPr/>
          <p:nvPr/>
        </p:nvSpPr>
        <p:spPr>
          <a:xfrm>
            <a:off x="3430094" y="5562600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Directive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D8045719-EC38-A14D-8D97-89FF06ECCAD3}"/>
              </a:ext>
            </a:extLst>
          </p:cNvPr>
          <p:cNvCxnSpPr>
            <a:cxnSpLocks/>
          </p:cNvCxnSpPr>
          <p:nvPr/>
        </p:nvCxnSpPr>
        <p:spPr>
          <a:xfrm>
            <a:off x="3902809" y="5245100"/>
            <a:ext cx="0" cy="3175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9EA835AB-CB40-E545-831F-67D4084D21B3}"/>
              </a:ext>
            </a:extLst>
          </p:cNvPr>
          <p:cNvSpPr/>
          <p:nvPr/>
        </p:nvSpPr>
        <p:spPr>
          <a:xfrm>
            <a:off x="3099894" y="4954318"/>
            <a:ext cx="5320206" cy="290782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84099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Instrospection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Root-Felder "__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und "__type" (Beispiel)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455448" y="2444954"/>
            <a:ext cx="40891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__type(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 "Beer")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type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A4F860D-0EA1-AE42-9687-31BCEAA3EBA6}"/>
              </a:ext>
            </a:extLst>
          </p:cNvPr>
          <p:cNvSpPr/>
          <p:nvPr/>
        </p:nvSpPr>
        <p:spPr>
          <a:xfrm>
            <a:off x="4314444" y="2210041"/>
            <a:ext cx="572566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"__type":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"OBJECT",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Representation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a 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for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this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"ID"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"Price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...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]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109001642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https://</a:t>
            </a:r>
            <a:r>
              <a:rPr lang="de-DE" spc="100" dirty="0" err="1"/>
              <a:t>github.com</a:t>
            </a:r>
            <a:r>
              <a:rPr lang="de-DE" spc="100" dirty="0"/>
              <a:t>/</a:t>
            </a:r>
            <a:r>
              <a:rPr lang="de-DE" spc="100" dirty="0" err="1"/>
              <a:t>graphql</a:t>
            </a:r>
            <a:r>
              <a:rPr lang="de-DE" spc="100" dirty="0"/>
              <a:t>-java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für Java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Projekt Familie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3F07763E-2E2B-8246-BC85-1527C1F9E3EB}"/>
              </a:ext>
            </a:extLst>
          </p:cNvPr>
          <p:cNvGrpSpPr/>
          <p:nvPr/>
        </p:nvGrpSpPr>
        <p:grpSpPr>
          <a:xfrm>
            <a:off x="419062" y="5582352"/>
            <a:ext cx="6970900" cy="646331"/>
            <a:chOff x="406362" y="5315652"/>
            <a:chExt cx="6970900" cy="646331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9103F0A5-34BC-D447-BC42-351C80D21F01}"/>
                </a:ext>
              </a:extLst>
            </p:cNvPr>
            <p:cNvSpPr/>
            <p:nvPr/>
          </p:nvSpPr>
          <p:spPr>
            <a:xfrm>
              <a:off x="406362" y="5315652"/>
              <a:ext cx="4470400" cy="635000"/>
            </a:xfrm>
            <a:prstGeom prst="rect">
              <a:avLst/>
            </a:prstGeom>
            <a:solidFill>
              <a:srgbClr val="9E6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07CB852B-A4EF-E046-B7F6-C059878A1826}"/>
                </a:ext>
              </a:extLst>
            </p:cNvPr>
            <p:cNvSpPr txBox="1"/>
            <p:nvPr/>
          </p:nvSpPr>
          <p:spPr>
            <a:xfrm>
              <a:off x="5092662" y="5315652"/>
              <a:ext cx="22846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Low-Level API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SDL Implementierung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2677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SQL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SQL, keine "vollständige" Query-Sprache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z.B. keine Sortierung, keine (beliebigen)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Joins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etc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keine Datenbank!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Framework!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968438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Projekt Familie</a:t>
            </a:r>
          </a:p>
        </p:txBody>
      </p: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439473C1-6437-A741-A3A3-4EB1B163D118}"/>
              </a:ext>
            </a:extLst>
          </p:cNvPr>
          <p:cNvGrpSpPr/>
          <p:nvPr/>
        </p:nvGrpSpPr>
        <p:grpSpPr>
          <a:xfrm>
            <a:off x="419062" y="4165961"/>
            <a:ext cx="8801529" cy="635000"/>
            <a:chOff x="406362" y="4010376"/>
            <a:chExt cx="8801529" cy="635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F03CF459-7EB9-3346-95F3-D9D7B6B6C656}"/>
                </a:ext>
              </a:extLst>
            </p:cNvPr>
            <p:cNvSpPr/>
            <p:nvPr/>
          </p:nvSpPr>
          <p:spPr>
            <a:xfrm>
              <a:off x="406362" y="4010376"/>
              <a:ext cx="4470400" cy="635000"/>
            </a:xfrm>
            <a:prstGeom prst="rect">
              <a:avLst/>
            </a:prstGeom>
            <a:solidFill>
              <a:srgbClr val="C199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-java-tools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07350A3-FA47-6E47-9E67-10CDEEB6BE54}"/>
                </a:ext>
              </a:extLst>
            </p:cNvPr>
            <p:cNvSpPr txBox="1"/>
            <p:nvPr/>
          </p:nvSpPr>
          <p:spPr>
            <a:xfrm>
              <a:off x="5092662" y="4143210"/>
              <a:ext cx="411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High-Level API insbesondere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Resolver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3F07763E-2E2B-8246-BC85-1527C1F9E3EB}"/>
              </a:ext>
            </a:extLst>
          </p:cNvPr>
          <p:cNvGrpSpPr/>
          <p:nvPr/>
        </p:nvGrpSpPr>
        <p:grpSpPr>
          <a:xfrm>
            <a:off x="419062" y="5582352"/>
            <a:ext cx="6970900" cy="646331"/>
            <a:chOff x="406362" y="5315652"/>
            <a:chExt cx="6970900" cy="646331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9103F0A5-34BC-D447-BC42-351C80D21F01}"/>
                </a:ext>
              </a:extLst>
            </p:cNvPr>
            <p:cNvSpPr/>
            <p:nvPr/>
          </p:nvSpPr>
          <p:spPr>
            <a:xfrm>
              <a:off x="406362" y="5315652"/>
              <a:ext cx="4470400" cy="635000"/>
            </a:xfrm>
            <a:prstGeom prst="rect">
              <a:avLst/>
            </a:prstGeom>
            <a:solidFill>
              <a:srgbClr val="9E6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07CB852B-A4EF-E046-B7F6-C059878A1826}"/>
                </a:ext>
              </a:extLst>
            </p:cNvPr>
            <p:cNvSpPr txBox="1"/>
            <p:nvPr/>
          </p:nvSpPr>
          <p:spPr>
            <a:xfrm>
              <a:off x="5092662" y="5315652"/>
              <a:ext cx="22846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Low-Level API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SDL Implementierung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091437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Projekt Familie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C08FAD96-AEF7-AC4B-AF05-BC4618E401E4}"/>
              </a:ext>
            </a:extLst>
          </p:cNvPr>
          <p:cNvGrpSpPr/>
          <p:nvPr/>
        </p:nvGrpSpPr>
        <p:grpSpPr>
          <a:xfrm>
            <a:off x="419062" y="2749570"/>
            <a:ext cx="7814079" cy="635000"/>
            <a:chOff x="406362" y="2722738"/>
            <a:chExt cx="7814079" cy="635000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74B7D827-7089-604D-9340-2BAFCA0EBB64}"/>
                </a:ext>
              </a:extLst>
            </p:cNvPr>
            <p:cNvSpPr/>
            <p:nvPr/>
          </p:nvSpPr>
          <p:spPr>
            <a:xfrm>
              <a:off x="406362" y="2722738"/>
              <a:ext cx="4470400" cy="635000"/>
            </a:xfrm>
            <a:prstGeom prst="rect">
              <a:avLst/>
            </a:prstGeom>
            <a:solidFill>
              <a:srgbClr val="D2B6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</a:t>
              </a:r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servlet</a:t>
              </a:r>
              <a:endParaRPr lang="de-DE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endParaRP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48DC5BC9-A023-094A-B4B3-D8A23F32E32F}"/>
                </a:ext>
              </a:extLst>
            </p:cNvPr>
            <p:cNvSpPr txBox="1"/>
            <p:nvPr/>
          </p:nvSpPr>
          <p:spPr>
            <a:xfrm>
              <a:off x="5092662" y="2855572"/>
              <a:ext cx="31277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Servlet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GraphQL</a:t>
              </a:r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Requests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439473C1-6437-A741-A3A3-4EB1B163D118}"/>
              </a:ext>
            </a:extLst>
          </p:cNvPr>
          <p:cNvGrpSpPr/>
          <p:nvPr/>
        </p:nvGrpSpPr>
        <p:grpSpPr>
          <a:xfrm>
            <a:off x="419062" y="4165961"/>
            <a:ext cx="8801529" cy="635000"/>
            <a:chOff x="406362" y="4010376"/>
            <a:chExt cx="8801529" cy="635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F03CF459-7EB9-3346-95F3-D9D7B6B6C656}"/>
                </a:ext>
              </a:extLst>
            </p:cNvPr>
            <p:cNvSpPr/>
            <p:nvPr/>
          </p:nvSpPr>
          <p:spPr>
            <a:xfrm>
              <a:off x="406362" y="4010376"/>
              <a:ext cx="4470400" cy="635000"/>
            </a:xfrm>
            <a:prstGeom prst="rect">
              <a:avLst/>
            </a:prstGeom>
            <a:solidFill>
              <a:srgbClr val="C199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-java-tools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07350A3-FA47-6E47-9E67-10CDEEB6BE54}"/>
                </a:ext>
              </a:extLst>
            </p:cNvPr>
            <p:cNvSpPr txBox="1"/>
            <p:nvPr/>
          </p:nvSpPr>
          <p:spPr>
            <a:xfrm>
              <a:off x="5092662" y="4143210"/>
              <a:ext cx="411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High-Level API insbesondere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Resolver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3F07763E-2E2B-8246-BC85-1527C1F9E3EB}"/>
              </a:ext>
            </a:extLst>
          </p:cNvPr>
          <p:cNvGrpSpPr/>
          <p:nvPr/>
        </p:nvGrpSpPr>
        <p:grpSpPr>
          <a:xfrm>
            <a:off x="419062" y="5582352"/>
            <a:ext cx="6970900" cy="646331"/>
            <a:chOff x="406362" y="5315652"/>
            <a:chExt cx="6970900" cy="646331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9103F0A5-34BC-D447-BC42-351C80D21F01}"/>
                </a:ext>
              </a:extLst>
            </p:cNvPr>
            <p:cNvSpPr/>
            <p:nvPr/>
          </p:nvSpPr>
          <p:spPr>
            <a:xfrm>
              <a:off x="406362" y="5315652"/>
              <a:ext cx="4470400" cy="635000"/>
            </a:xfrm>
            <a:prstGeom prst="rect">
              <a:avLst/>
            </a:prstGeom>
            <a:solidFill>
              <a:srgbClr val="9E6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07CB852B-A4EF-E046-B7F6-C059878A1826}"/>
                </a:ext>
              </a:extLst>
            </p:cNvPr>
            <p:cNvSpPr txBox="1"/>
            <p:nvPr/>
          </p:nvSpPr>
          <p:spPr>
            <a:xfrm>
              <a:off x="5092662" y="5315652"/>
              <a:ext cx="22846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Low-Level API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SDL Implementierung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964992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Projekt Familie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C08FAD96-AEF7-AC4B-AF05-BC4618E401E4}"/>
              </a:ext>
            </a:extLst>
          </p:cNvPr>
          <p:cNvGrpSpPr/>
          <p:nvPr/>
        </p:nvGrpSpPr>
        <p:grpSpPr>
          <a:xfrm>
            <a:off x="419062" y="2749570"/>
            <a:ext cx="7814079" cy="635000"/>
            <a:chOff x="406362" y="2722738"/>
            <a:chExt cx="7814079" cy="635000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74B7D827-7089-604D-9340-2BAFCA0EBB64}"/>
                </a:ext>
              </a:extLst>
            </p:cNvPr>
            <p:cNvSpPr/>
            <p:nvPr/>
          </p:nvSpPr>
          <p:spPr>
            <a:xfrm>
              <a:off x="406362" y="2722738"/>
              <a:ext cx="4470400" cy="635000"/>
            </a:xfrm>
            <a:prstGeom prst="rect">
              <a:avLst/>
            </a:prstGeom>
            <a:solidFill>
              <a:srgbClr val="D2B6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</a:t>
              </a:r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servlet</a:t>
              </a:r>
              <a:endParaRPr lang="de-DE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endParaRP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48DC5BC9-A023-094A-B4B3-D8A23F32E32F}"/>
                </a:ext>
              </a:extLst>
            </p:cNvPr>
            <p:cNvSpPr txBox="1"/>
            <p:nvPr/>
          </p:nvSpPr>
          <p:spPr>
            <a:xfrm>
              <a:off x="5092662" y="2855572"/>
              <a:ext cx="31277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Servlet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GraphQL</a:t>
              </a:r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Requests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0C35B853-DD9C-6A4A-BF3C-42A692601378}"/>
              </a:ext>
            </a:extLst>
          </p:cNvPr>
          <p:cNvGrpSpPr/>
          <p:nvPr/>
        </p:nvGrpSpPr>
        <p:grpSpPr>
          <a:xfrm>
            <a:off x="469862" y="1321848"/>
            <a:ext cx="9042476" cy="646331"/>
            <a:chOff x="457162" y="1512348"/>
            <a:chExt cx="9042476" cy="646331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050647A9-D3B9-3343-8AD7-7D2F8DE85EC1}"/>
                </a:ext>
              </a:extLst>
            </p:cNvPr>
            <p:cNvSpPr/>
            <p:nvPr/>
          </p:nvSpPr>
          <p:spPr>
            <a:xfrm>
              <a:off x="457162" y="1518013"/>
              <a:ext cx="4419600" cy="635000"/>
            </a:xfrm>
            <a:prstGeom prst="rect">
              <a:avLst/>
            </a:prstGeom>
            <a:solidFill>
              <a:srgbClr val="57A2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-spring-boot-starter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C69D5665-8BFF-4B45-958A-3C7783797BC2}"/>
                </a:ext>
              </a:extLst>
            </p:cNvPr>
            <p:cNvSpPr txBox="1"/>
            <p:nvPr/>
          </p:nvSpPr>
          <p:spPr>
            <a:xfrm>
              <a:off x="5092662" y="1512348"/>
              <a:ext cx="440697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Abstraktion für Spring Boot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(Einlesen Schemas, Servlet Registrierung,...)</a:t>
              </a: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439473C1-6437-A741-A3A3-4EB1B163D118}"/>
              </a:ext>
            </a:extLst>
          </p:cNvPr>
          <p:cNvGrpSpPr/>
          <p:nvPr/>
        </p:nvGrpSpPr>
        <p:grpSpPr>
          <a:xfrm>
            <a:off x="419062" y="4165961"/>
            <a:ext cx="8801529" cy="635000"/>
            <a:chOff x="406362" y="4010376"/>
            <a:chExt cx="8801529" cy="635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F03CF459-7EB9-3346-95F3-D9D7B6B6C656}"/>
                </a:ext>
              </a:extLst>
            </p:cNvPr>
            <p:cNvSpPr/>
            <p:nvPr/>
          </p:nvSpPr>
          <p:spPr>
            <a:xfrm>
              <a:off x="406362" y="4010376"/>
              <a:ext cx="4470400" cy="635000"/>
            </a:xfrm>
            <a:prstGeom prst="rect">
              <a:avLst/>
            </a:prstGeom>
            <a:solidFill>
              <a:srgbClr val="C199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-java-tools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07350A3-FA47-6E47-9E67-10CDEEB6BE54}"/>
                </a:ext>
              </a:extLst>
            </p:cNvPr>
            <p:cNvSpPr txBox="1"/>
            <p:nvPr/>
          </p:nvSpPr>
          <p:spPr>
            <a:xfrm>
              <a:off x="5092662" y="4143210"/>
              <a:ext cx="411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High-Level API insbesondere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Resolver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3F07763E-2E2B-8246-BC85-1527C1F9E3EB}"/>
              </a:ext>
            </a:extLst>
          </p:cNvPr>
          <p:cNvGrpSpPr/>
          <p:nvPr/>
        </p:nvGrpSpPr>
        <p:grpSpPr>
          <a:xfrm>
            <a:off x="419062" y="5582352"/>
            <a:ext cx="6209474" cy="646331"/>
            <a:chOff x="406362" y="5315652"/>
            <a:chExt cx="6209474" cy="646331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9103F0A5-34BC-D447-BC42-351C80D21F01}"/>
                </a:ext>
              </a:extLst>
            </p:cNvPr>
            <p:cNvSpPr/>
            <p:nvPr/>
          </p:nvSpPr>
          <p:spPr>
            <a:xfrm>
              <a:off x="406362" y="5315652"/>
              <a:ext cx="4470400" cy="635000"/>
            </a:xfrm>
            <a:prstGeom prst="rect">
              <a:avLst/>
            </a:prstGeom>
            <a:solidFill>
              <a:srgbClr val="9E6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07CB852B-A4EF-E046-B7F6-C059878A1826}"/>
                </a:ext>
              </a:extLst>
            </p:cNvPr>
            <p:cNvSpPr txBox="1"/>
            <p:nvPr/>
          </p:nvSpPr>
          <p:spPr>
            <a:xfrm>
              <a:off x="5092662" y="5315652"/>
              <a:ext cx="152317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Low-Level API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SDL Parser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3538896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4310383" y="7906323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047303" y="7906324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2724740" y="7906323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5896026" y="7906323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26060"/>
            <a:ext cx="6629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Inline oder extern per 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-Datei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1047303" y="2207601"/>
            <a:ext cx="578529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4728865" y="2214574"/>
            <a:ext cx="4953000" cy="37548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A6235E97-90C3-1B4A-B0E4-CA68645EC9F6}"/>
              </a:ext>
            </a:extLst>
          </p:cNvPr>
          <p:cNvSpPr/>
          <p:nvPr/>
        </p:nvSpPr>
        <p:spPr>
          <a:xfrm>
            <a:off x="8406507" y="784497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einfachsten Fall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(für Query-Typ) müssen implementiert werden</a:t>
            </a:r>
          </a:p>
        </p:txBody>
      </p:sp>
    </p:spTree>
    <p:extLst>
      <p:ext uri="{BB962C8B-B14F-4D97-AF65-F5344CB8AC3E}">
        <p14:creationId xmlns:p14="http://schemas.microsoft.com/office/powerpoint/2010/main" val="424409554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com.coxautodev.graphql.tools.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RatingQueryResolver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346BCDA-4B01-F94A-8283-721FE26B2273}"/>
              </a:ext>
            </a:extLst>
          </p:cNvPr>
          <p:cNvSpPr/>
          <p:nvPr/>
        </p:nvSpPr>
        <p:spPr>
          <a:xfrm>
            <a:off x="99577" y="2972091"/>
            <a:ext cx="29230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Interface für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Query-</a:t>
            </a:r>
            <a:r>
              <a:rPr lang="de-DE" sz="14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B1FE8DF2-4A08-EA41-9450-23B4EAE4721E}"/>
              </a:ext>
            </a:extLst>
          </p:cNvPr>
          <p:cNvCxnSpPr>
            <a:cxnSpLocks/>
          </p:cNvCxnSpPr>
          <p:nvPr/>
        </p:nvCxnSpPr>
        <p:spPr>
          <a:xfrm flipH="1">
            <a:off x="1536700" y="3227855"/>
            <a:ext cx="131272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801095" y="3594100"/>
            <a:ext cx="0" cy="6604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29648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List&lt;Beer&gt;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1F5C8F04-3F48-7540-8346-AD1BA70E8ACD}"/>
              </a:ext>
            </a:extLst>
          </p:cNvPr>
          <p:cNvSpPr/>
          <p:nvPr/>
        </p:nvSpPr>
        <p:spPr>
          <a:xfrm>
            <a:off x="1112843" y="3135546"/>
            <a:ext cx="174192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Zuordnung über Namenskonvention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getXyz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etc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auch erlaubt)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H="1">
            <a:off x="1271594" y="4089653"/>
            <a:ext cx="481007" cy="392415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8D1A9D2B-2312-7543-BCF4-82C7CF9CC578}"/>
              </a:ext>
            </a:extLst>
          </p:cNvPr>
          <p:cNvCxnSpPr>
            <a:cxnSpLocks/>
          </p:cNvCxnSpPr>
          <p:nvPr/>
        </p:nvCxnSpPr>
        <p:spPr>
          <a:xfrm>
            <a:off x="1752601" y="4089653"/>
            <a:ext cx="1435099" cy="25309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480307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1F5C8F04-3F48-7540-8346-AD1BA70E8ACD}"/>
              </a:ext>
            </a:extLst>
          </p:cNvPr>
          <p:cNvSpPr/>
          <p:nvPr/>
        </p:nvSpPr>
        <p:spPr>
          <a:xfrm>
            <a:off x="1526159" y="3761742"/>
            <a:ext cx="17419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 als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Parameter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H="1">
            <a:off x="1778001" y="4345024"/>
            <a:ext cx="215899" cy="38044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8D1A9D2B-2312-7543-BCF4-82C7CF9CC578}"/>
              </a:ext>
            </a:extLst>
          </p:cNvPr>
          <p:cNvCxnSpPr>
            <a:cxnSpLocks/>
          </p:cNvCxnSpPr>
          <p:nvPr/>
        </p:nvCxnSpPr>
        <p:spPr>
          <a:xfrm>
            <a:off x="1993900" y="4345024"/>
            <a:ext cx="4038600" cy="620676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668537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(Mutation)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com.coxautodev.graphql.tools.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4780368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40607665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(Mutation)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Rating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 {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4780368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64280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15980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8879932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(Mutation)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</a:t>
            </a:r>
            <a:r>
              <a:rPr lang="de-DE" sz="14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Rating.from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ratingRepository.save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return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  <a:b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4780368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54773118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(Mutation)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Input-Typ kann normales POJO sein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142794" y="3123505"/>
            <a:ext cx="66929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...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getter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und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setter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1171989" y="3195433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3529568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Resolving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Schritt 1: Root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04975DC-353C-D243-8802-661F4D408943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9EC67C8-63EB-A14B-9370-7692DDB76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015" y="3036809"/>
            <a:ext cx="9107425" cy="193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03610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Resolving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Schritt 2: Field </a:t>
            </a:r>
            <a:r>
              <a:rPr lang="de-DE" dirty="0" err="1"/>
              <a:t>Resolver</a:t>
            </a:r>
            <a:r>
              <a:rPr lang="de-DE" dirty="0"/>
              <a:t> (Default: </a:t>
            </a:r>
            <a:r>
              <a:rPr lang="de-DE" dirty="0" err="1"/>
              <a:t>Reflection</a:t>
            </a:r>
            <a:r>
              <a:rPr lang="de-DE" dirty="0"/>
              <a:t>)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B9D4F6F-3A61-F944-9FBF-C298842DF540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C765D4E-D110-744B-98F2-E57F44E0B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014" y="3036809"/>
            <a:ext cx="9107425" cy="193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01715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Resolving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Problem: </a:t>
            </a:r>
            <a:r>
              <a:rPr lang="de-DE" b="0" dirty="0" err="1">
                <a:solidFill>
                  <a:srgbClr val="36544F"/>
                </a:solidFill>
              </a:rPr>
              <a:t>Mismatch</a:t>
            </a:r>
            <a:r>
              <a:rPr lang="de-DE" b="0" dirty="0">
                <a:solidFill>
                  <a:srgbClr val="36544F"/>
                </a:solidFill>
              </a:rPr>
              <a:t> zwischen Java-Klassen und Schema</a:t>
            </a:r>
          </a:p>
          <a:p>
            <a:endParaRPr lang="de-DE" sz="2000" b="0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D96A7A2-DA66-DF45-A78C-2C6EF9239312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6026477-E59D-0540-961C-BDB83A6FD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47" y="3036809"/>
            <a:ext cx="9430432" cy="2169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40368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Resolving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Field </a:t>
            </a:r>
            <a:r>
              <a:rPr lang="de-DE" dirty="0" err="1"/>
              <a:t>Resolver</a:t>
            </a:r>
            <a:r>
              <a:rPr lang="de-DE" dirty="0"/>
              <a:t> für zusätzliche 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Gilt auch für "veränderte" Felder (z.B. anderer Rückgabe-Wert)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Überschreibt Aufruf per </a:t>
            </a:r>
            <a:r>
              <a:rPr lang="de-DE" sz="2000" b="0" dirty="0" err="1">
                <a:solidFill>
                  <a:srgbClr val="36544F"/>
                </a:solidFill>
              </a:rPr>
              <a:t>Reflection</a:t>
            </a:r>
            <a:endParaRPr lang="de-DE" sz="2000" b="0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BD842C0-00C0-5A40-856F-5BA04F2987CC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5BAC318-23B2-2242-A2ED-72E27F25BC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47" y="3036809"/>
            <a:ext cx="9430432" cy="2169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73184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Field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Liefert Wert für ein Feld in einem Objekt zurück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Default: Reflektion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auch bestehende Felder an Java-Bean überschreiben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213100" y="3048089"/>
            <a:ext cx="669290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BeerFieldResolver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GraphQLResolver</a:t>
            </a:r>
            <a:r>
              <a:rPr lang="de-DE" sz="1400" b="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b="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3891441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76071587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Field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Liefert Wert für ein Feld in einem Objekt zurück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Default: Reflektion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auch bestehende Felder an Java-Bean überschreiben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213100" y="3048089"/>
            <a:ext cx="669290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BeerFieldResolver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List&lt;Rating&gt; </a:t>
            </a:r>
            <a:r>
              <a:rPr lang="de-DE" sz="1400" dirty="0" err="1">
                <a:solidFill>
                  <a:srgbClr val="93162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3891441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2DC8D1B-1A72-B044-85B3-A19F1A4048BF}"/>
              </a:ext>
            </a:extLst>
          </p:cNvPr>
          <p:cNvSpPr/>
          <p:nvPr/>
        </p:nvSpPr>
        <p:spPr>
          <a:xfrm>
            <a:off x="8406507" y="4992901"/>
            <a:ext cx="17419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 als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Parameter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34E98D95-46D3-EC43-BA69-800794A71164}"/>
              </a:ext>
            </a:extLst>
          </p:cNvPr>
          <p:cNvCxnSpPr>
            <a:cxnSpLocks/>
          </p:cNvCxnSpPr>
          <p:nvPr/>
        </p:nvCxnSpPr>
        <p:spPr>
          <a:xfrm flipV="1">
            <a:off x="9032240" y="4460241"/>
            <a:ext cx="0" cy="53847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59235C33-9924-3844-B0B2-9449E55DEDF5}"/>
              </a:ext>
            </a:extLst>
          </p:cNvPr>
          <p:cNvSpPr/>
          <p:nvPr/>
        </p:nvSpPr>
        <p:spPr>
          <a:xfrm>
            <a:off x="6936810" y="4999249"/>
            <a:ext cx="17419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Quell-Objekt als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Parameter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97D8F4C3-DD52-1947-8ADF-F5927391736F}"/>
              </a:ext>
            </a:extLst>
          </p:cNvPr>
          <p:cNvCxnSpPr>
            <a:cxnSpLocks/>
          </p:cNvCxnSpPr>
          <p:nvPr/>
        </p:nvCxnSpPr>
        <p:spPr>
          <a:xfrm flipV="1">
            <a:off x="7562543" y="4466589"/>
            <a:ext cx="0" cy="53847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29034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Field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Liefert Wert für ein Feld in einem Objekt zurück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Default: Reflektion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auch bestehende Felder an Java-Bean überschreiben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213100" y="3048089"/>
            <a:ext cx="669290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BeerFieldResolver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GraphQLResolver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List&lt;Rating&gt;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.getRatings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stream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filter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r.getStars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==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());  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3891441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31781583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1BCA4C6-3239-9F4C-9E5C-63BB6CEA79DA}"/>
              </a:ext>
            </a:extLst>
          </p:cNvPr>
          <p:cNvSpPr/>
          <p:nvPr/>
        </p:nvSpPr>
        <p:spPr>
          <a:xfrm>
            <a:off x="520700" y="3840371"/>
            <a:ext cx="91948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com.coxautodev.graphql.tools.FieldResolverError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found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any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following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signatures</a:t>
            </a:r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without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of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graphql.schema.DataFetchingEnvironment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last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argument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), in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priority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order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nh.graphql.beeradvisor.rating.graphql.RatingQueryResolver.beer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(~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nh.graphql.beeradvisor.rating.graphql.RatingQueryResolver.getBeer(~</a:t>
            </a:r>
            <a:r>
              <a:rPr lang="de-DE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FE3445F-1B9B-F747-B860-D639CB57A422}"/>
              </a:ext>
            </a:extLst>
          </p:cNvPr>
          <p:cNvSpPr txBox="1"/>
          <p:nvPr/>
        </p:nvSpPr>
        <p:spPr>
          <a:xfrm>
            <a:off x="203200" y="1026060"/>
            <a:ext cx="84074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Validierung beim Starten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vorhanden sein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Methoden-Parameter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-Funktionen müssen zum Schema passen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9AABF5E0-60F0-6D44-9803-182E8EA92C0F}"/>
              </a:ext>
            </a:extLst>
          </p:cNvPr>
          <p:cNvSpPr/>
          <p:nvPr/>
        </p:nvSpPr>
        <p:spPr>
          <a:xfrm>
            <a:off x="6907014" y="785691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3729840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...dennoch wird es von einigen verwendet!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232303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Validierung zur Laufzeit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immer mit korrekten Parametern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haben korrekten Typ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sind ggf. nicht null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A02C7C3-D7E4-BE4C-BF49-236BD4F69DA2}"/>
              </a:ext>
            </a:extLst>
          </p:cNvPr>
          <p:cNvSpPr/>
          <p:nvPr/>
        </p:nvSpPr>
        <p:spPr>
          <a:xfrm>
            <a:off x="6907014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2083760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Validierung zur Laufzeit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immer mit korrekten Parametern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haben korrekten Typ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sind ggf. nicht null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Rückgabe-Wert eines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überprüft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erhält nie ungültige Werte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A02C7C3-D7E4-BE4C-BF49-236BD4F69DA2}"/>
              </a:ext>
            </a:extLst>
          </p:cNvPr>
          <p:cNvSpPr/>
          <p:nvPr/>
        </p:nvSpPr>
        <p:spPr>
          <a:xfrm>
            <a:off x="6907014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88055533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Validierung zur Laufzeit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immer mit korrekten Parametern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haben korrekten Typ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sind ggf. nicht null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Rückgabe-Wert eines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überprüft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erhält nie ungültige Werte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nur Felder herausgegeben, die auch im Schema definiert sind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anderen Felder einer Java-Klasse sind "unsichtbar"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A02C7C3-D7E4-BE4C-BF49-236BD4F69DA2}"/>
              </a:ext>
            </a:extLst>
          </p:cNvPr>
          <p:cNvSpPr/>
          <p:nvPr/>
        </p:nvSpPr>
        <p:spPr>
          <a:xfrm>
            <a:off x="6907014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15343268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erzeugen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verbindet SDL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163294" y="2695367"/>
            <a:ext cx="655220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com.coxautodev.graphql.tools.SchemaParser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SchemaParser.newParser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file</a:t>
            </a:r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beer.graphqls</a:t>
            </a:r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resolvers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BeerMutationResolver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(), 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BeerQueryResolver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makeExecutableSchema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6907014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51E514B-95C7-AF43-ADD5-1D7F46074249}"/>
              </a:ext>
            </a:extLst>
          </p:cNvPr>
          <p:cNvSpPr/>
          <p:nvPr/>
        </p:nvSpPr>
        <p:spPr>
          <a:xfrm>
            <a:off x="915111" y="4687394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Schema-Datei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638E0FD3-885D-334E-BACB-B77AB4BC3795}"/>
              </a:ext>
            </a:extLst>
          </p:cNvPr>
          <p:cNvCxnSpPr>
            <a:cxnSpLocks/>
          </p:cNvCxnSpPr>
          <p:nvPr/>
        </p:nvCxnSpPr>
        <p:spPr>
          <a:xfrm flipV="1">
            <a:off x="2438400" y="4841283"/>
            <a:ext cx="1442443" cy="390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2F52FBF-861F-6346-B886-A9B85F452266}"/>
              </a:ext>
            </a:extLst>
          </p:cNvPr>
          <p:cNvCxnSpPr>
            <a:cxnSpLocks/>
          </p:cNvCxnSpPr>
          <p:nvPr/>
        </p:nvCxnSpPr>
        <p:spPr>
          <a:xfrm flipV="1">
            <a:off x="2438399" y="5145151"/>
            <a:ext cx="1442443" cy="390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AD7A6B4A-C9B2-6943-9D25-7E3A593AAEE8}"/>
              </a:ext>
            </a:extLst>
          </p:cNvPr>
          <p:cNvSpPr/>
          <p:nvPr/>
        </p:nvSpPr>
        <p:spPr>
          <a:xfrm>
            <a:off x="915111" y="5000732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Alle </a:t>
            </a:r>
            <a:r>
              <a:rPr lang="de-DE" sz="14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097751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ausführen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-level)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778531" y="1612383"/>
            <a:ext cx="655220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graphql.schema.</a:t>
            </a:r>
            <a:r>
              <a:rPr lang="de-DE" sz="16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BeerSchemaFactory.createSchema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.newGraphQL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51E514B-95C7-AF43-ADD5-1D7F46074249}"/>
              </a:ext>
            </a:extLst>
          </p:cNvPr>
          <p:cNvSpPr/>
          <p:nvPr/>
        </p:nvSpPr>
        <p:spPr>
          <a:xfrm>
            <a:off x="0" y="2823175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638E0FD3-885D-334E-BACB-B77AB4BC3795}"/>
              </a:ext>
            </a:extLst>
          </p:cNvPr>
          <p:cNvCxnSpPr>
            <a:cxnSpLocks/>
          </p:cNvCxnSpPr>
          <p:nvPr/>
        </p:nvCxnSpPr>
        <p:spPr>
          <a:xfrm>
            <a:off x="2039006" y="2995027"/>
            <a:ext cx="1353243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2F52FBF-861F-6346-B886-A9B85F452266}"/>
              </a:ext>
            </a:extLst>
          </p:cNvPr>
          <p:cNvCxnSpPr>
            <a:cxnSpLocks/>
          </p:cNvCxnSpPr>
          <p:nvPr/>
        </p:nvCxnSpPr>
        <p:spPr>
          <a:xfrm>
            <a:off x="2039006" y="3725216"/>
            <a:ext cx="1333125" cy="1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AD7A6B4A-C9B2-6943-9D25-7E3A593AAEE8}"/>
              </a:ext>
            </a:extLst>
          </p:cNvPr>
          <p:cNvSpPr/>
          <p:nvPr/>
        </p:nvSpPr>
        <p:spPr>
          <a:xfrm>
            <a:off x="0" y="3580797"/>
            <a:ext cx="28494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Ausführungsumgebung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erzeugen</a:t>
            </a:r>
          </a:p>
        </p:txBody>
      </p:sp>
    </p:spTree>
    <p:extLst>
      <p:ext uri="{BB962C8B-B14F-4D97-AF65-F5344CB8AC3E}">
        <p14:creationId xmlns:p14="http://schemas.microsoft.com/office/powerpoint/2010/main" val="72656724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ausführen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-level)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778531" y="1612383"/>
            <a:ext cx="655220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graphql.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BeerSchemaFactory.createSchema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GraphQL.newGraphQL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.newExecutionInput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endParaRPr lang="de-DE" sz="16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("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</a:t>
            </a:r>
            <a:r>
              <a:rPr lang="de-DE" sz="16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beers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author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 }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</a:t>
            </a: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2F52FBF-861F-6346-B886-A9B85F452266}"/>
              </a:ext>
            </a:extLst>
          </p:cNvPr>
          <p:cNvCxnSpPr>
            <a:cxnSpLocks/>
          </p:cNvCxnSpPr>
          <p:nvPr/>
        </p:nvCxnSpPr>
        <p:spPr>
          <a:xfrm flipV="1">
            <a:off x="1523288" y="4456581"/>
            <a:ext cx="1442443" cy="390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AD7A6B4A-C9B2-6943-9D25-7E3A593AAEE8}"/>
              </a:ext>
            </a:extLst>
          </p:cNvPr>
          <p:cNvSpPr/>
          <p:nvPr/>
        </p:nvSpPr>
        <p:spPr>
          <a:xfrm>
            <a:off x="0" y="4312162"/>
            <a:ext cx="174192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definieren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(hier könnten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zB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auch Argumente angegeben werden)</a:t>
            </a:r>
          </a:p>
        </p:txBody>
      </p:sp>
    </p:spTree>
    <p:extLst>
      <p:ext uri="{BB962C8B-B14F-4D97-AF65-F5344CB8AC3E}">
        <p14:creationId xmlns:p14="http://schemas.microsoft.com/office/powerpoint/2010/main" val="69954172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ausführen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-level)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778531" y="1612383"/>
            <a:ext cx="6552206" cy="5755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graphql.ExecutionInput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ExecutionResult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BeerSchemaFactory.createSchema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GraphQL.newGraphQL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ExecutionInput.newExecutionInput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("{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} }")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ExecutionResult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executionResult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 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graphQL.execute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Object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executionResult.getData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51E514B-95C7-AF43-ADD5-1D7F46074249}"/>
              </a:ext>
            </a:extLst>
          </p:cNvPr>
          <p:cNvSpPr/>
          <p:nvPr/>
        </p:nvSpPr>
        <p:spPr>
          <a:xfrm>
            <a:off x="0" y="5758775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ausführen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638E0FD3-885D-334E-BACB-B77AB4BC3795}"/>
              </a:ext>
            </a:extLst>
          </p:cNvPr>
          <p:cNvCxnSpPr>
            <a:cxnSpLocks/>
          </p:cNvCxnSpPr>
          <p:nvPr/>
        </p:nvCxnSpPr>
        <p:spPr>
          <a:xfrm flipV="1">
            <a:off x="1523289" y="5916573"/>
            <a:ext cx="2045411" cy="1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2F52FBF-861F-6346-B886-A9B85F452266}"/>
              </a:ext>
            </a:extLst>
          </p:cNvPr>
          <p:cNvCxnSpPr>
            <a:cxnSpLocks/>
          </p:cNvCxnSpPr>
          <p:nvPr/>
        </p:nvCxnSpPr>
        <p:spPr>
          <a:xfrm>
            <a:off x="2400300" y="6436106"/>
            <a:ext cx="1168400" cy="167894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AD7A6B4A-C9B2-6943-9D25-7E3A593AAEE8}"/>
              </a:ext>
            </a:extLst>
          </p:cNvPr>
          <p:cNvSpPr/>
          <p:nvPr/>
        </p:nvSpPr>
        <p:spPr>
          <a:xfrm>
            <a:off x="0" y="6291687"/>
            <a:ext cx="24003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auslesen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(oder Fehler)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data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: verschachtelte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Map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297157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ausführen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8393807" y="78569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Servlet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841601" y="2339952"/>
            <a:ext cx="655220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graphql.servlet.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SimpleGraphQLHttpServlet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BeerSchemaFactory.createSchema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SimpleGraphQLHttpServlet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SimpleGraphQLHttpServlet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newBuilder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... Servlet in Container anmelden ...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C6F2F987-BF6E-E649-B627-B30EB9700A43}"/>
              </a:ext>
            </a:extLst>
          </p:cNvPr>
          <p:cNvSpPr/>
          <p:nvPr/>
        </p:nvSpPr>
        <p:spPr>
          <a:xfrm>
            <a:off x="152054" y="6308773"/>
            <a:ext cx="993129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 localhost:9000/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graphql?query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='{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 }'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F62548D-3F5C-2F42-9286-E52B0C304823}"/>
              </a:ext>
            </a:extLst>
          </p:cNvPr>
          <p:cNvSpPr/>
          <p:nvPr/>
        </p:nvSpPr>
        <p:spPr>
          <a:xfrm>
            <a:off x="152054" y="6011220"/>
            <a:ext cx="33655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Query ausführen</a:t>
            </a:r>
          </a:p>
        </p:txBody>
      </p:sp>
    </p:spTree>
    <p:extLst>
      <p:ext uri="{BB962C8B-B14F-4D97-AF65-F5344CB8AC3E}">
        <p14:creationId xmlns:p14="http://schemas.microsoft.com/office/powerpoint/2010/main" val="51129931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Modularisierung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6C508E-FE31-CE48-9673-F016806A356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1"/>
            <a:ext cx="9499600" cy="9754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Beispiel: mehrere </a:t>
            </a:r>
            <a:r>
              <a:rPr lang="de-DE" dirty="0" err="1"/>
              <a:t>Domainen</a:t>
            </a:r>
            <a:endParaRPr lang="de-DE" dirty="0"/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E6EB279-E036-4249-AB49-7DF2584FB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695" y="2001521"/>
            <a:ext cx="6160599" cy="4041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92614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modularisieren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6C508E-FE31-CE48-9673-F016806A356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1"/>
            <a:ext cx="9499600" cy="9754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Schema-Beschreibung auf mehrere Dateien verteilen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Neue Typen und </a:t>
            </a:r>
            <a:r>
              <a:rPr lang="de-DE" sz="2000" b="0" dirty="0" err="1">
                <a:solidFill>
                  <a:srgbClr val="36544F"/>
                </a:solidFill>
              </a:rPr>
              <a:t>Queries</a:t>
            </a:r>
            <a:r>
              <a:rPr lang="de-DE" sz="2000" b="0" dirty="0">
                <a:solidFill>
                  <a:srgbClr val="36544F"/>
                </a:solidFill>
              </a:rPr>
              <a:t> können definiert werden</a:t>
            </a:r>
          </a:p>
          <a:p>
            <a:endParaRPr lang="de-DE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A325B9BB-672C-2649-8BEE-58E05EB7033C}"/>
              </a:ext>
            </a:extLst>
          </p:cNvPr>
          <p:cNvSpPr/>
          <p:nvPr/>
        </p:nvSpPr>
        <p:spPr>
          <a:xfrm>
            <a:off x="4432620" y="2276605"/>
            <a:ext cx="4953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shops.graphqls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 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extend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</a:t>
            </a:r>
            <a:r>
              <a:rPr lang="de-DE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[Shop!]!</a:t>
            </a:r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1879FCE-C49B-2F41-9B80-82C8023DAE51}"/>
              </a:ext>
            </a:extLst>
          </p:cNvPr>
          <p:cNvSpPr/>
          <p:nvPr/>
        </p:nvSpPr>
        <p:spPr>
          <a:xfrm>
            <a:off x="1395392" y="2875274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Neuer </a:t>
            </a:r>
            <a:r>
              <a:rPr lang="de-DE" sz="14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-Type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890F9385-CE44-8C45-99E0-2FDEACA71CA1}"/>
              </a:ext>
            </a:extLst>
          </p:cNvPr>
          <p:cNvCxnSpPr>
            <a:cxnSpLocks/>
          </p:cNvCxnSpPr>
          <p:nvPr/>
        </p:nvCxnSpPr>
        <p:spPr>
          <a:xfrm>
            <a:off x="3032567" y="3018176"/>
            <a:ext cx="1400053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BD7465F3-671F-CF41-939F-7FE522D55E0B}"/>
              </a:ext>
            </a:extLst>
          </p:cNvPr>
          <p:cNvSpPr/>
          <p:nvPr/>
        </p:nvSpPr>
        <p:spPr>
          <a:xfrm>
            <a:off x="1395392" y="4782195"/>
            <a:ext cx="218118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Root-Feld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in Root-Type</a:t>
            </a:r>
          </a:p>
          <a:p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GraphQLQueryResolver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13F26C12-5553-2C4B-AF5B-D97932BB5A12}"/>
              </a:ext>
            </a:extLst>
          </p:cNvPr>
          <p:cNvCxnSpPr>
            <a:cxnSpLocks/>
          </p:cNvCxnSpPr>
          <p:nvPr/>
        </p:nvCxnSpPr>
        <p:spPr>
          <a:xfrm>
            <a:off x="2962544" y="4926065"/>
            <a:ext cx="1400053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2428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882" y="24384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3673003" y="5506504"/>
            <a:ext cx="4035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/866590967314472960</a:t>
            </a:r>
            <a:endParaRPr lang="de-DE" sz="12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06032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Modularisierung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6C508E-FE31-CE48-9673-F016806A356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1"/>
            <a:ext cx="9499600" cy="9754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Beispiel: Referenzen zwischen </a:t>
            </a:r>
            <a:r>
              <a:rPr lang="de-DE" dirty="0" err="1"/>
              <a:t>Domainen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3BE590FC-9853-4943-8C44-DCE5A0965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708" y="2011870"/>
            <a:ext cx="6598637" cy="432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59554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modularisieren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6C508E-FE31-CE48-9673-F016806A356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1"/>
            <a:ext cx="9499600" cy="9754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Schema-Beschreibung 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Bestehende Typen können weiter verwendet werden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6F42346-A0E3-6444-9DDB-5ADB7ED969E3}"/>
              </a:ext>
            </a:extLst>
          </p:cNvPr>
          <p:cNvSpPr/>
          <p:nvPr/>
        </p:nvSpPr>
        <p:spPr>
          <a:xfrm>
            <a:off x="4432620" y="2276605"/>
            <a:ext cx="4953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shops.graphqls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 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 err="1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</a:t>
            </a: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 </a:t>
            </a: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[Shop!]!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F279FE6-C05B-054A-9CA7-E5DCC44D3C40}"/>
              </a:ext>
            </a:extLst>
          </p:cNvPr>
          <p:cNvSpPr/>
          <p:nvPr/>
        </p:nvSpPr>
        <p:spPr>
          <a:xfrm>
            <a:off x="1395392" y="3690114"/>
            <a:ext cx="21927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Verwenden eines </a:t>
            </a:r>
            <a:r>
              <a:rPr lang="de-DE" sz="14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aus anderem Schema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8F31E329-3029-2549-90D5-5195DFA2A553}"/>
              </a:ext>
            </a:extLst>
          </p:cNvPr>
          <p:cNvCxnSpPr>
            <a:cxnSpLocks/>
          </p:cNvCxnSpPr>
          <p:nvPr/>
        </p:nvCxnSpPr>
        <p:spPr>
          <a:xfrm>
            <a:off x="3460830" y="3833016"/>
            <a:ext cx="971790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486797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modularisieren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6C508E-FE31-CE48-9673-F016806A356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1"/>
            <a:ext cx="9499600" cy="9754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Schema-Beschreibung 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Bestehende Typen können weiter verwendet werden oder erweitert werden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Mehrere Field-</a:t>
            </a:r>
            <a:r>
              <a:rPr lang="de-DE" sz="2000" b="0" dirty="0" err="1">
                <a:solidFill>
                  <a:srgbClr val="36544F"/>
                </a:solidFill>
              </a:rPr>
              <a:t>Resolver</a:t>
            </a:r>
            <a:r>
              <a:rPr lang="de-DE" sz="2000" b="0" dirty="0">
                <a:solidFill>
                  <a:srgbClr val="36544F"/>
                </a:solidFill>
              </a:rPr>
              <a:t> für einen Type möglich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6F42346-A0E3-6444-9DDB-5ADB7ED969E3}"/>
              </a:ext>
            </a:extLst>
          </p:cNvPr>
          <p:cNvSpPr/>
          <p:nvPr/>
        </p:nvSpPr>
        <p:spPr>
          <a:xfrm>
            <a:off x="4432620" y="2276605"/>
            <a:ext cx="4953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shops.graphqls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 </a:t>
            </a: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 err="1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</a:t>
            </a: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 </a:t>
            </a: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[Shop!]!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extend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</a:t>
            </a:r>
            <a:r>
              <a:rPr lang="de-DE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[Shop!]!</a:t>
            </a:r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de-DE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E81B17-BFB3-2846-9864-6E0702302612}"/>
              </a:ext>
            </a:extLst>
          </p:cNvPr>
          <p:cNvSpPr/>
          <p:nvPr/>
        </p:nvSpPr>
        <p:spPr>
          <a:xfrm>
            <a:off x="1395392" y="5901927"/>
            <a:ext cx="264417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 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in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bestehendem "Beer"</a:t>
            </a:r>
          </a:p>
          <a:p>
            <a:endParaRPr lang="de-DE" sz="10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 Semibold" charset="0"/>
              </a:rPr>
              <a:t>GraphQLResolver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 Semibold" charset="0"/>
              </a:rPr>
              <a:t>&lt;Beer&gt;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EEA8E393-5F7C-2940-BA0C-A46833321A17}"/>
              </a:ext>
            </a:extLst>
          </p:cNvPr>
          <p:cNvCxnSpPr>
            <a:cxnSpLocks/>
          </p:cNvCxnSpPr>
          <p:nvPr/>
        </p:nvCxnSpPr>
        <p:spPr>
          <a:xfrm>
            <a:off x="2962544" y="6045797"/>
            <a:ext cx="1400053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502826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modularisieren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mehrere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SDLs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163294" y="2351047"/>
            <a:ext cx="6552206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com.coxautodev.graphql.tools.SchemaParser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SchemaParser.newParser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file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beer.graphqls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file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shop.graphqls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resolvers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BeerMutationResolver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(), 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BeerQueryResolver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(),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ShopQueryResolver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(),</a:t>
            </a:r>
          </a:p>
          <a:p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ShopBeerFieldResolver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makeExecutableSchema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6907014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331076807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60785"/>
            <a:ext cx="95123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A99209C-2798-3446-8F41-7DEE05E5E891}"/>
              </a:ext>
            </a:extLst>
          </p:cNvPr>
          <p:cNvSpPr/>
          <p:nvPr/>
        </p:nvSpPr>
        <p:spPr>
          <a:xfrm>
            <a:off x="8406507" y="790224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B59617F-61D1-A54B-ACC8-BFB8652FEDEA}"/>
              </a:ext>
            </a:extLst>
          </p:cNvPr>
          <p:cNvSpPr/>
          <p:nvPr/>
        </p:nvSpPr>
        <p:spPr>
          <a:xfrm>
            <a:off x="6907014" y="790224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FC53D12-EC6D-0E4A-8D09-205FA6BB4CA3}"/>
              </a:ext>
            </a:extLst>
          </p:cNvPr>
          <p:cNvSpPr/>
          <p:nvPr/>
        </p:nvSpPr>
        <p:spPr>
          <a:xfrm>
            <a:off x="5407521" y="790224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86303055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60785"/>
            <a:ext cx="95123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mit SDL beschreiben (*.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A99209C-2798-3446-8F41-7DEE05E5E891}"/>
              </a:ext>
            </a:extLst>
          </p:cNvPr>
          <p:cNvSpPr/>
          <p:nvPr/>
        </p:nvSpPr>
        <p:spPr>
          <a:xfrm>
            <a:off x="8406507" y="790224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B59617F-61D1-A54B-ACC8-BFB8652FEDEA}"/>
              </a:ext>
            </a:extLst>
          </p:cNvPr>
          <p:cNvSpPr/>
          <p:nvPr/>
        </p:nvSpPr>
        <p:spPr>
          <a:xfrm>
            <a:off x="6907014" y="790224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FC53D12-EC6D-0E4A-8D09-205FA6BB4CA3}"/>
              </a:ext>
            </a:extLst>
          </p:cNvPr>
          <p:cNvSpPr/>
          <p:nvPr/>
        </p:nvSpPr>
        <p:spPr>
          <a:xfrm>
            <a:off x="5407521" y="790224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289884547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60785"/>
            <a:ext cx="95123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mit SDL beschreiben (*.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(mindestens für Query) schreiben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Evtl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Field-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entwickeln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A99209C-2798-3446-8F41-7DEE05E5E891}"/>
              </a:ext>
            </a:extLst>
          </p:cNvPr>
          <p:cNvSpPr/>
          <p:nvPr/>
        </p:nvSpPr>
        <p:spPr>
          <a:xfrm>
            <a:off x="8406507" y="790224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B59617F-61D1-A54B-ACC8-BFB8652FEDEA}"/>
              </a:ext>
            </a:extLst>
          </p:cNvPr>
          <p:cNvSpPr/>
          <p:nvPr/>
        </p:nvSpPr>
        <p:spPr>
          <a:xfrm>
            <a:off x="6907014" y="790224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FC53D12-EC6D-0E4A-8D09-205FA6BB4CA3}"/>
              </a:ext>
            </a:extLst>
          </p:cNvPr>
          <p:cNvSpPr/>
          <p:nvPr/>
        </p:nvSpPr>
        <p:spPr>
          <a:xfrm>
            <a:off x="5407521" y="790224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355495154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60785"/>
            <a:ext cx="95123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mit SDL beschreiben (*.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(mindestens für Query) schreiben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Evtl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Field-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entwickeln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SDL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Flexible Konfiguration für viele Teile möglich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ObjectMapper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A99209C-2798-3446-8F41-7DEE05E5E891}"/>
              </a:ext>
            </a:extLst>
          </p:cNvPr>
          <p:cNvSpPr/>
          <p:nvPr/>
        </p:nvSpPr>
        <p:spPr>
          <a:xfrm>
            <a:off x="8406507" y="790224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B59617F-61D1-A54B-ACC8-BFB8652FEDEA}"/>
              </a:ext>
            </a:extLst>
          </p:cNvPr>
          <p:cNvSpPr/>
          <p:nvPr/>
        </p:nvSpPr>
        <p:spPr>
          <a:xfrm>
            <a:off x="6907014" y="790224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FC53D12-EC6D-0E4A-8D09-205FA6BB4CA3}"/>
              </a:ext>
            </a:extLst>
          </p:cNvPr>
          <p:cNvSpPr/>
          <p:nvPr/>
        </p:nvSpPr>
        <p:spPr>
          <a:xfrm>
            <a:off x="5407521" y="790224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205960050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60785"/>
            <a:ext cx="95123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mit SDL beschreiben (*.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(mindestens für Query) schreiben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Evtl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Field-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entwickeln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SDL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Flexible Konfiguration für viele Teile möglich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ObjectMapper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instantiieren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in Container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deployen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A99209C-2798-3446-8F41-7DEE05E5E891}"/>
              </a:ext>
            </a:extLst>
          </p:cNvPr>
          <p:cNvSpPr/>
          <p:nvPr/>
        </p:nvSpPr>
        <p:spPr>
          <a:xfrm>
            <a:off x="8406507" y="790224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B59617F-61D1-A54B-ACC8-BFB8652FEDEA}"/>
              </a:ext>
            </a:extLst>
          </p:cNvPr>
          <p:cNvSpPr/>
          <p:nvPr/>
        </p:nvSpPr>
        <p:spPr>
          <a:xfrm>
            <a:off x="6907014" y="790224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FC53D12-EC6D-0E4A-8D09-205FA6BB4CA3}"/>
              </a:ext>
            </a:extLst>
          </p:cNvPr>
          <p:cNvSpPr/>
          <p:nvPr/>
        </p:nvSpPr>
        <p:spPr>
          <a:xfrm>
            <a:off x="5407521" y="790224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415288046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</p:spTree>
    <p:extLst>
      <p:ext uri="{BB962C8B-B14F-4D97-AF65-F5344CB8AC3E}">
        <p14:creationId xmlns:p14="http://schemas.microsoft.com/office/powerpoint/2010/main" val="1045490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GitLab</a:t>
            </a:r>
            <a:r>
              <a:rPr lang="de-DE" dirty="0"/>
              <a:t> (Alpha)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4792085" y="5319162"/>
            <a:ext cx="28801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docs.gitlab.com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ee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api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709158C-9680-874F-A8E4-75F8A8B4E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0451" y="539843"/>
            <a:ext cx="5245099" cy="4779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94863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</p:spTree>
    <p:extLst>
      <p:ext uri="{BB962C8B-B14F-4D97-AF65-F5344CB8AC3E}">
        <p14:creationId xmlns:p14="http://schemas.microsoft.com/office/powerpoint/2010/main" val="14548537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</p:spTree>
    <p:extLst>
      <p:ext uri="{BB962C8B-B14F-4D97-AF65-F5344CB8AC3E}">
        <p14:creationId xmlns:p14="http://schemas.microsoft.com/office/powerpoint/2010/main" val="380089747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 und Servlet-Mapping erfolgt per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application.properties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</p:spTree>
    <p:extLst>
      <p:ext uri="{BB962C8B-B14F-4D97-AF65-F5344CB8AC3E}">
        <p14:creationId xmlns:p14="http://schemas.microsoft.com/office/powerpoint/2010/main" val="314027169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 und Servlet-Mapping erfolgt per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application.properties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DC8F9E1-BC2B-C747-A6CE-F057C92A2A5C}"/>
              </a:ext>
            </a:extLst>
          </p:cNvPr>
          <p:cNvSpPr/>
          <p:nvPr/>
        </p:nvSpPr>
        <p:spPr>
          <a:xfrm>
            <a:off x="576257" y="4330074"/>
            <a:ext cx="357905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#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application.yaml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mapping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enabled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corsEnabled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40056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 und Servlet-Mapping erfolgt per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application.properties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(API Explorer) kann ebenfalls per Konfiguration aktiviert werden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DC8F9E1-BC2B-C747-A6CE-F057C92A2A5C}"/>
              </a:ext>
            </a:extLst>
          </p:cNvPr>
          <p:cNvSpPr/>
          <p:nvPr/>
        </p:nvSpPr>
        <p:spPr>
          <a:xfrm>
            <a:off x="576257" y="4330074"/>
            <a:ext cx="357905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#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application.yaml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mapping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enabled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corsEnabled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4AA713D-3235-F64F-916D-A0D764F4086E}"/>
              </a:ext>
            </a:extLst>
          </p:cNvPr>
          <p:cNvSpPr/>
          <p:nvPr/>
        </p:nvSpPr>
        <p:spPr>
          <a:xfrm>
            <a:off x="4442169" y="4330074"/>
            <a:ext cx="357905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#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application.yaml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graphiql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mapping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graphiql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endpoint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enabled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620995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Subscriptions</a:t>
            </a:r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57702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...in Kürze</a:t>
            </a:r>
          </a:p>
          <a:p>
            <a:endParaRPr lang="de-DE" dirty="0"/>
          </a:p>
          <a:p>
            <a:r>
              <a:rPr lang="de-DE" dirty="0" err="1"/>
              <a:t>MutationResolver</a:t>
            </a:r>
            <a:r>
              <a:rPr lang="de-DE" dirty="0"/>
              <a:t>: Muss </a:t>
            </a:r>
            <a:r>
              <a:rPr lang="de-DE" dirty="0" err="1"/>
              <a:t>JxRS</a:t>
            </a:r>
            <a:r>
              <a:rPr lang="de-DE" dirty="0"/>
              <a:t> Publisher zurückgeben</a:t>
            </a:r>
          </a:p>
          <a:p>
            <a:r>
              <a:rPr lang="de-DE" dirty="0" err="1"/>
              <a:t>WebsocketServlet</a:t>
            </a:r>
            <a:endParaRPr lang="de-DE" dirty="0"/>
          </a:p>
          <a:p>
            <a:r>
              <a:rPr lang="de-DE" dirty="0"/>
              <a:t>Kommunikation über WS und anderen Path (/</a:t>
            </a:r>
            <a:r>
              <a:rPr lang="de-DE" dirty="0" err="1"/>
              <a:t>subscribtions</a:t>
            </a:r>
            <a:r>
              <a:rPr lang="de-DE" dirty="0"/>
              <a:t>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760329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FAQ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939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26181039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FAQ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5362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Fetching</a:t>
            </a:r>
            <a:r>
              <a:rPr lang="de-DE" dirty="0"/>
              <a:t> </a:t>
            </a:r>
            <a:r>
              <a:rPr lang="de-DE" dirty="0" err="1"/>
              <a:t>Lazy-Loading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de-DE" dirty="0" err="1"/>
              <a:t>Eager-Loading</a:t>
            </a:r>
            <a:r>
              <a:rPr lang="de-DE" dirty="0"/>
              <a:t> =&gt; Entity Graph</a:t>
            </a:r>
          </a:p>
        </p:txBody>
      </p:sp>
    </p:spTree>
    <p:extLst>
      <p:ext uri="{BB962C8B-B14F-4D97-AF65-F5344CB8AC3E}">
        <p14:creationId xmlns:p14="http://schemas.microsoft.com/office/powerpoint/2010/main" val="352910787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FAQ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2115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Fetching</a:t>
            </a:r>
            <a:r>
              <a:rPr lang="de-DE" dirty="0"/>
              <a:t> </a:t>
            </a:r>
            <a:r>
              <a:rPr lang="de-DE" dirty="0" err="1"/>
              <a:t>DataLoader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897293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614321" y="2636022"/>
            <a:ext cx="8677375" cy="20621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4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Ausblick: </a:t>
            </a:r>
          </a:p>
          <a:p>
            <a:pPr algn="ctr"/>
            <a:r>
              <a:rPr lang="de-DE" sz="8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8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Clients</a:t>
            </a:r>
            <a:endParaRPr lang="de-DE" sz="14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3782</Words>
  <Application>Microsoft Macintosh PowerPoint</Application>
  <PresentationFormat>A4-Papier (210 x 297 mm)</PresentationFormat>
  <Paragraphs>1213</Paragraphs>
  <Slides>105</Slides>
  <Notes>18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105</vt:i4>
      </vt:variant>
    </vt:vector>
  </HeadingPairs>
  <TitlesOfParts>
    <vt:vector size="118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Java User Group HH | August 2018 | @nilshartmann</vt:lpstr>
      <vt:lpstr>@nilshartmann</vt:lpstr>
      <vt:lpstr>PowerPoint-Präsentation</vt:lpstr>
      <vt:lpstr>GraphQL</vt:lpstr>
      <vt:lpstr>GraphQL</vt:lpstr>
      <vt:lpstr>GraphQL</vt:lpstr>
      <vt:lpstr>GraphQL</vt:lpstr>
      <vt:lpstr>GitHub</vt:lpstr>
      <vt:lpstr>GitLab (Alpha)</vt:lpstr>
      <vt:lpstr>New York Times</vt:lpstr>
      <vt:lpstr>Twitter</vt:lpstr>
      <vt:lpstr>Source-Code: https://bit.ly/jughh-graphql-example</vt:lpstr>
      <vt:lpstr>http://localhost:9000</vt:lpstr>
      <vt:lpstr>Beispiel: Intellij IDEA</vt:lpstr>
      <vt:lpstr>Beispiel: VS Code</vt:lpstr>
      <vt:lpstr>PowerPoint-Präsentation</vt:lpstr>
      <vt:lpstr>BeerAdvisor Domaine</vt:lpstr>
      <vt:lpstr>Abfragen mit REST</vt:lpstr>
      <vt:lpstr>Abfragen mit REST</vt:lpstr>
      <vt:lpstr>Abfragen mit GraphQL</vt:lpstr>
      <vt:lpstr>Abfragen mit GraphQL</vt:lpstr>
      <vt:lpstr>Einsatzszenarien</vt:lpstr>
      <vt:lpstr>Einsatzszenarien</vt:lpstr>
      <vt:lpstr>Query Language</vt:lpstr>
      <vt:lpstr>query Language</vt:lpstr>
      <vt:lpstr>query Language</vt:lpstr>
      <vt:lpstr>query Language</vt:lpstr>
      <vt:lpstr>query Language: Operations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Queries ausführen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Queries ausführen</vt:lpstr>
      <vt:lpstr>GraphQL Schema</vt:lpstr>
      <vt:lpstr>https://github.com/graphql-java</vt:lpstr>
      <vt:lpstr>graphql-java Projekt Familie</vt:lpstr>
      <vt:lpstr>graphql-java Projekt Familie</vt:lpstr>
      <vt:lpstr>graphql-java Projekt Familie</vt:lpstr>
      <vt:lpstr>graphql-java Projekt Familie</vt:lpstr>
      <vt:lpstr>Schema</vt:lpstr>
      <vt:lpstr>Resolver</vt:lpstr>
      <vt:lpstr>Resolver</vt:lpstr>
      <vt:lpstr>Resolver</vt:lpstr>
      <vt:lpstr>Resolver</vt:lpstr>
      <vt:lpstr>Resolver</vt:lpstr>
      <vt:lpstr>Resolver</vt:lpstr>
      <vt:lpstr>Resolver</vt:lpstr>
      <vt:lpstr>Resolver</vt:lpstr>
      <vt:lpstr>Resolving zur Laufzeit</vt:lpstr>
      <vt:lpstr>Resolving zur Laufzeit</vt:lpstr>
      <vt:lpstr>Resolving zur Laufzeit</vt:lpstr>
      <vt:lpstr>Resolving zur Laufzeit</vt:lpstr>
      <vt:lpstr>Field Resolver</vt:lpstr>
      <vt:lpstr>Field Resolver</vt:lpstr>
      <vt:lpstr>Field Resolver</vt:lpstr>
      <vt:lpstr>Resolver</vt:lpstr>
      <vt:lpstr>Resolver</vt:lpstr>
      <vt:lpstr>Resolver</vt:lpstr>
      <vt:lpstr>Resolver</vt:lpstr>
      <vt:lpstr>Runtime erzeugen</vt:lpstr>
      <vt:lpstr>Query ausführen</vt:lpstr>
      <vt:lpstr>Query ausführen</vt:lpstr>
      <vt:lpstr>Query ausführen</vt:lpstr>
      <vt:lpstr>Query ausführen</vt:lpstr>
      <vt:lpstr>Modularisierung</vt:lpstr>
      <vt:lpstr>Schema modularisieren</vt:lpstr>
      <vt:lpstr>Modularisierung</vt:lpstr>
      <vt:lpstr>Schema modularisieren</vt:lpstr>
      <vt:lpstr>Schema modularisieren</vt:lpstr>
      <vt:lpstr>Schema modularisieren</vt:lpstr>
      <vt:lpstr>Zusammenfassung</vt:lpstr>
      <vt:lpstr>Zusammenfassung</vt:lpstr>
      <vt:lpstr>Zusammenfassung</vt:lpstr>
      <vt:lpstr>Zusammenfassung</vt:lpstr>
      <vt:lpstr>Zusammenfassung</vt:lpstr>
      <vt:lpstr>Spring Boot Starter</vt:lpstr>
      <vt:lpstr>Spring Boot Starter</vt:lpstr>
      <vt:lpstr>Spring Boot Starter</vt:lpstr>
      <vt:lpstr>Spring Boot Starter</vt:lpstr>
      <vt:lpstr>Spring Boot Starter</vt:lpstr>
      <vt:lpstr>Spring Boot Starter</vt:lpstr>
      <vt:lpstr>Subscriptions</vt:lpstr>
      <vt:lpstr>FAQ</vt:lpstr>
      <vt:lpstr>FAQ</vt:lpstr>
      <vt:lpstr>FAQ</vt:lpstr>
      <vt:lpstr>mit Apollo und React</vt:lpstr>
      <vt:lpstr>Schritt 2: Queries</vt:lpstr>
      <vt:lpstr>Schritt 2: Queries</vt:lpstr>
      <vt:lpstr>Schritt 2: Queries</vt:lpstr>
      <vt:lpstr>Schritt 2: Queries</vt:lpstr>
      <vt:lpstr>Typ-sichere Verwendung</vt:lpstr>
      <vt:lpstr>HTTPS://NILSHARTMANN.NET | @nilshartmann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624</cp:revision>
  <cp:lastPrinted>2018-05-30T19:37:50Z</cp:lastPrinted>
  <dcterms:created xsi:type="dcterms:W3CDTF">2016-03-28T15:59:53Z</dcterms:created>
  <dcterms:modified xsi:type="dcterms:W3CDTF">2018-08-26T22:03:13Z</dcterms:modified>
</cp:coreProperties>
</file>

<file path=docProps/thumbnail.jpeg>
</file>